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8" r:id="rId5"/>
    <p:sldId id="260" r:id="rId6"/>
    <p:sldId id="269" r:id="rId7"/>
    <p:sldId id="266" r:id="rId8"/>
    <p:sldId id="265" r:id="rId9"/>
    <p:sldId id="267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80" autoAdjust="0"/>
    <p:restoredTop sz="92950" autoAdjust="0"/>
  </p:normalViewPr>
  <p:slideViewPr>
    <p:cSldViewPr>
      <p:cViewPr>
        <p:scale>
          <a:sx n="70" d="100"/>
          <a:sy n="70" d="100"/>
        </p:scale>
        <p:origin x="-146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3AA2A-5037-43CD-ABDF-4C1EB1803FB0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B7C87-56F7-4D01-9058-3974BC2E5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54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B7C87-56F7-4D01-9058-3974BC2E5CC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002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515E-AC22-44EC-B217-7BFCDE0C5BD3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7B30-9CD8-4E1D-B4DC-193D722BD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973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515E-AC22-44EC-B217-7BFCDE0C5BD3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7B30-9CD8-4E1D-B4DC-193D722BD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044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515E-AC22-44EC-B217-7BFCDE0C5BD3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7B30-9CD8-4E1D-B4DC-193D722BD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495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515E-AC22-44EC-B217-7BFCDE0C5BD3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7B30-9CD8-4E1D-B4DC-193D722BD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805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515E-AC22-44EC-B217-7BFCDE0C5BD3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7B30-9CD8-4E1D-B4DC-193D722BD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773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515E-AC22-44EC-B217-7BFCDE0C5BD3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7B30-9CD8-4E1D-B4DC-193D722BD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384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515E-AC22-44EC-B217-7BFCDE0C5BD3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7B30-9CD8-4E1D-B4DC-193D722BD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502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515E-AC22-44EC-B217-7BFCDE0C5BD3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7B30-9CD8-4E1D-B4DC-193D722BD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983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515E-AC22-44EC-B217-7BFCDE0C5BD3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7B30-9CD8-4E1D-B4DC-193D722BD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033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515E-AC22-44EC-B217-7BFCDE0C5BD3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7B30-9CD8-4E1D-B4DC-193D722BD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673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515E-AC22-44EC-B217-7BFCDE0C5BD3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7B30-9CD8-4E1D-B4DC-193D722BD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725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0515E-AC22-44EC-B217-7BFCDE0C5BD3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67B30-9CD8-4E1D-B4DC-193D722BD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133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771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Sustainability of the Upper San Pedro River due to Climate and Population Variability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95600"/>
            <a:ext cx="6858000" cy="2362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Luis  H </a:t>
            </a:r>
            <a:r>
              <a:rPr lang="en-US" dirty="0" err="1" smtClean="0">
                <a:solidFill>
                  <a:schemeClr val="tx1"/>
                </a:solidFill>
              </a:rPr>
              <a:t>Huizar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Department of Chemistry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</a:t>
            </a:r>
            <a:r>
              <a:rPr lang="en-US" dirty="0" smtClean="0">
                <a:solidFill>
                  <a:schemeClr val="tx1"/>
                </a:solidFill>
              </a:rPr>
              <a:t>Arizona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UA/NASA </a:t>
            </a:r>
            <a:r>
              <a:rPr lang="en-US" dirty="0" smtClean="0">
                <a:solidFill>
                  <a:schemeClr val="tx1"/>
                </a:solidFill>
              </a:rPr>
              <a:t>Space Grant Symposium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April </a:t>
            </a:r>
            <a:r>
              <a:rPr lang="en-US" dirty="0">
                <a:solidFill>
                  <a:schemeClr val="tx1"/>
                </a:solidFill>
              </a:rPr>
              <a:t>17, 2010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5638800"/>
            <a:ext cx="11430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1400" y="5140374"/>
            <a:ext cx="1752600" cy="1717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029200"/>
            <a:ext cx="1282811" cy="1712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5714998"/>
            <a:ext cx="1108918" cy="94940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71600" y="2819400"/>
            <a:ext cx="6400800" cy="0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074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031"/>
            <a:ext cx="8666956" cy="1143000"/>
          </a:xfrm>
        </p:spPr>
        <p:txBody>
          <a:bodyPr/>
          <a:lstStyle/>
          <a:p>
            <a:pPr algn="l"/>
            <a:r>
              <a:rPr lang="en-US" dirty="0" smtClean="0"/>
              <a:t>Climate Variability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967" y="1981200"/>
            <a:ext cx="458943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19200"/>
            <a:ext cx="3317875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733800"/>
            <a:ext cx="33242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447800" y="5638800"/>
            <a:ext cx="29049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0" dirty="0" err="1" smtClean="0">
                <a:latin typeface="Arial" pitchFamily="34" charset="0"/>
                <a:cs typeface="Arial" pitchFamily="34" charset="0"/>
              </a:rPr>
              <a:t>Aleix</a:t>
            </a:r>
            <a:r>
              <a:rPr lang="en-US" sz="1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0" dirty="0" err="1">
                <a:latin typeface="Arial" pitchFamily="34" charset="0"/>
                <a:cs typeface="Arial" pitchFamily="34" charset="0"/>
              </a:rPr>
              <a:t>Serrat</a:t>
            </a:r>
            <a:r>
              <a:rPr lang="en-US" sz="1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0" dirty="0" err="1">
                <a:latin typeface="Arial" pitchFamily="34" charset="0"/>
                <a:cs typeface="Arial" pitchFamily="34" charset="0"/>
              </a:rPr>
              <a:t>Capdevila</a:t>
            </a:r>
            <a:r>
              <a:rPr lang="en-US" sz="1400" b="0" dirty="0">
                <a:latin typeface="Arial" pitchFamily="34" charset="0"/>
                <a:cs typeface="Arial" pitchFamily="34" charset="0"/>
              </a:rPr>
              <a:t> (HWR, UA)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791200"/>
            <a:ext cx="749411" cy="1000463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990600"/>
            <a:ext cx="4191000" cy="0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634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algn="l"/>
            <a:r>
              <a:rPr lang="en-US" dirty="0" smtClean="0"/>
              <a:t>Spanish Model</a:t>
            </a:r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41" b="9660"/>
          <a:stretch/>
        </p:blipFill>
        <p:spPr bwMode="auto">
          <a:xfrm>
            <a:off x="533400" y="1530553"/>
            <a:ext cx="8088173" cy="441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0623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USPP DSS </a:t>
            </a:r>
            <a:r>
              <a:rPr lang="en-US" sz="2400" b="1" dirty="0" smtClean="0"/>
              <a:t>Website: </a:t>
            </a:r>
            <a:r>
              <a:rPr lang="en-US" sz="2400" dirty="0"/>
              <a:t>http://uspp.ce.arizona.edu/webapplication1/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4870" y="5943600"/>
            <a:ext cx="1023859" cy="1003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6037866"/>
            <a:ext cx="667734" cy="667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199" y="5942458"/>
            <a:ext cx="685800" cy="9155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6147632"/>
            <a:ext cx="651718" cy="5579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914400"/>
            <a:ext cx="3429000" cy="0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02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Special Thanks </a:t>
            </a:r>
            <a:r>
              <a:rPr lang="en-US" dirty="0" smtClean="0"/>
              <a:t>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Kevin E. </a:t>
            </a:r>
            <a:r>
              <a:rPr lang="en-US" sz="2800" b="1" dirty="0" err="1" smtClean="0"/>
              <a:t>Lansey</a:t>
            </a:r>
            <a:r>
              <a:rPr lang="en-US" sz="2800" b="1" dirty="0" smtClean="0"/>
              <a:t>, Ph.D.,</a:t>
            </a:r>
            <a:r>
              <a:rPr lang="en-US" sz="2800" b="1" dirty="0" smtClean="0"/>
              <a:t> </a:t>
            </a:r>
            <a:r>
              <a:rPr lang="en-US" sz="2800" dirty="0" smtClean="0"/>
              <a:t>Mentor, UA </a:t>
            </a:r>
            <a:r>
              <a:rPr lang="en-US" sz="2800" dirty="0" smtClean="0"/>
              <a:t>Civil Engineering and Engineering Mechanical Department Head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b="1" dirty="0" err="1" smtClean="0"/>
              <a:t>Doosun</a:t>
            </a:r>
            <a:r>
              <a:rPr lang="en-US" sz="2800" b="1" dirty="0" smtClean="0"/>
              <a:t> Kang, </a:t>
            </a:r>
            <a:r>
              <a:rPr lang="en-US" sz="2800" b="1" dirty="0" smtClean="0"/>
              <a:t>Ph.D., </a:t>
            </a:r>
            <a:r>
              <a:rPr lang="en-US" sz="2800" dirty="0" smtClean="0"/>
              <a:t>UA Civil Engineering and Engineering Mechanical Research </a:t>
            </a:r>
            <a:r>
              <a:rPr lang="en-US" sz="2800" dirty="0" smtClean="0"/>
              <a:t>Assistant </a:t>
            </a:r>
            <a:r>
              <a:rPr lang="en-US" sz="2800" dirty="0" smtClean="0"/>
              <a:t>Professor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sz="2800" b="1" dirty="0" smtClean="0"/>
              <a:t>UA/NASA</a:t>
            </a:r>
            <a:r>
              <a:rPr lang="en-US" sz="2800" b="1" dirty="0" smtClean="0"/>
              <a:t> </a:t>
            </a:r>
            <a:r>
              <a:rPr lang="en-US" sz="2800" b="1" dirty="0" smtClean="0"/>
              <a:t>Space Grant </a:t>
            </a:r>
            <a:r>
              <a:rPr lang="en-US" sz="2800" b="1" dirty="0" smtClean="0"/>
              <a:t>Internship</a:t>
            </a:r>
            <a:endParaRPr lang="en-US" sz="2800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791200"/>
            <a:ext cx="749411" cy="10004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1202131"/>
            <a:ext cx="4572000" cy="17069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7984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en-US" dirty="0" smtClean="0"/>
              <a:t>Upper San Pedro River Location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32" r="13997" b="9641"/>
          <a:stretch/>
        </p:blipFill>
        <p:spPr bwMode="auto">
          <a:xfrm>
            <a:off x="4038600" y="1447800"/>
            <a:ext cx="3321100" cy="4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Upper San Pedro Partnership - Sub-watershed ma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72727" r="74839"/>
          <a:stretch/>
        </p:blipFill>
        <p:spPr bwMode="auto">
          <a:xfrm>
            <a:off x="381000" y="2286000"/>
            <a:ext cx="219196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1752600" y="1524000"/>
            <a:ext cx="2362200" cy="2209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52600" y="4038600"/>
            <a:ext cx="236220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791200"/>
            <a:ext cx="749411" cy="100046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1202131"/>
            <a:ext cx="7239000" cy="0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87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 Pedro River has </a:t>
            </a:r>
            <a:r>
              <a:rPr lang="en-US" dirty="0"/>
              <a:t>l</a:t>
            </a:r>
            <a:r>
              <a:rPr lang="en-US" dirty="0" smtClean="0"/>
              <a:t>arger </a:t>
            </a:r>
            <a:r>
              <a:rPr lang="en-US" dirty="0"/>
              <a:t>w</a:t>
            </a:r>
            <a:r>
              <a:rPr lang="en-US" dirty="0" smtClean="0"/>
              <a:t>ithdraws than the natural </a:t>
            </a:r>
            <a:r>
              <a:rPr lang="en-US" dirty="0"/>
              <a:t>r</a:t>
            </a:r>
            <a:r>
              <a:rPr lang="en-US" dirty="0" smtClean="0"/>
              <a:t>echarge </a:t>
            </a:r>
            <a:r>
              <a:rPr lang="en-US" dirty="0"/>
              <a:t>a</a:t>
            </a:r>
            <a:r>
              <a:rPr lang="en-US" dirty="0" smtClean="0"/>
              <a:t>mount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achieve sustainability in the San Pedro River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791200"/>
            <a:ext cx="749411" cy="100046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1202131"/>
            <a:ext cx="4419600" cy="0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4114800"/>
            <a:ext cx="4419600" cy="0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3352800"/>
            <a:ext cx="4419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Objective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5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USPP Decision Support System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99" b="9328"/>
          <a:stretch/>
        </p:blipFill>
        <p:spPr bwMode="auto">
          <a:xfrm>
            <a:off x="532842" y="1295400"/>
            <a:ext cx="8078316" cy="443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791200"/>
            <a:ext cx="749411" cy="100046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1202131"/>
            <a:ext cx="7010400" cy="0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763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en-US" dirty="0" smtClean="0"/>
              <a:t>Support System Aspects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8869" y="1447800"/>
            <a:ext cx="2624138" cy="144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-Down Arrow 4"/>
          <p:cNvSpPr/>
          <p:nvPr/>
        </p:nvSpPr>
        <p:spPr>
          <a:xfrm rot="2624243">
            <a:off x="2676906" y="2737488"/>
            <a:ext cx="533400" cy="178580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mputr1"/>
          <p:cNvSpPr>
            <a:spLocks noEditPoints="1" noChangeArrowheads="1"/>
          </p:cNvSpPr>
          <p:nvPr/>
        </p:nvSpPr>
        <p:spPr bwMode="auto">
          <a:xfrm>
            <a:off x="1600200" y="4353467"/>
            <a:ext cx="1809750" cy="1809750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135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C:\Users\Huizar\AppData\Local\Microsoft\Windows\Temporary Internet Files\Content.IE5\EBMYF9NS\MC9002171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52477"/>
            <a:ext cx="1814513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2" name="Up-Down Arrow 11"/>
          <p:cNvSpPr/>
          <p:nvPr/>
        </p:nvSpPr>
        <p:spPr>
          <a:xfrm rot="18975757" flipV="1">
            <a:off x="5724905" y="2719673"/>
            <a:ext cx="533400" cy="178580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 rot="5400000">
            <a:off x="4210025" y="4363017"/>
            <a:ext cx="533400" cy="179065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00200" y="6248400"/>
            <a:ext cx="171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Database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3007" y="5878286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PowerSim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Model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2971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Website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1371600"/>
            <a:ext cx="3276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- Translation into </a:t>
            </a:r>
            <a:r>
              <a:rPr lang="en-US" sz="2300" dirty="0" smtClean="0"/>
              <a:t>Spanish</a:t>
            </a:r>
            <a:endParaRPr lang="en-US" sz="2300" dirty="0" smtClean="0">
              <a:latin typeface="+mj-lt"/>
              <a:cs typeface="Arial" pitchFamily="34" charset="0"/>
            </a:endParaRPr>
          </a:p>
          <a:p>
            <a:r>
              <a:rPr lang="en-US" sz="2300" dirty="0" smtClean="0">
                <a:latin typeface="+mj-lt"/>
                <a:cs typeface="Arial" pitchFamily="34" charset="0"/>
              </a:rPr>
              <a:t>- </a:t>
            </a:r>
            <a:r>
              <a:rPr lang="en-US" sz="2300" dirty="0" smtClean="0">
                <a:latin typeface="+mj-lt"/>
                <a:cs typeface="Arial" pitchFamily="34" charset="0"/>
              </a:rPr>
              <a:t>Population by Regions</a:t>
            </a:r>
          </a:p>
          <a:p>
            <a:r>
              <a:rPr lang="en-US" sz="2300" dirty="0" smtClean="0">
                <a:latin typeface="+mj-lt"/>
                <a:cs typeface="Arial" pitchFamily="34" charset="0"/>
              </a:rPr>
              <a:t>- Population Growth rate </a:t>
            </a:r>
          </a:p>
          <a:p>
            <a:r>
              <a:rPr lang="en-US" sz="2300" dirty="0" smtClean="0">
                <a:latin typeface="+mj-lt"/>
                <a:cs typeface="Arial" pitchFamily="34" charset="0"/>
              </a:rPr>
              <a:t>- Climate Additions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791200"/>
            <a:ext cx="749411" cy="100046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0" y="1202131"/>
            <a:ext cx="5562600" cy="0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84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1143000"/>
          </a:xfrm>
        </p:spPr>
        <p:txBody>
          <a:bodyPr/>
          <a:lstStyle/>
          <a:p>
            <a:pPr algn="l"/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10" y="228600"/>
            <a:ext cx="6953981" cy="635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0" y="990600"/>
            <a:ext cx="2057400" cy="0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791200"/>
            <a:ext cx="749411" cy="10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6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algn="l"/>
            <a:r>
              <a:rPr lang="en-US" dirty="0" smtClean="0"/>
              <a:t>Population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66"/>
          <a:stretch/>
        </p:blipFill>
        <p:spPr bwMode="auto">
          <a:xfrm>
            <a:off x="554602" y="1066800"/>
            <a:ext cx="8034797" cy="480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5857537"/>
            <a:ext cx="749411" cy="100046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914400"/>
            <a:ext cx="2514600" cy="0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06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en-US" dirty="0" smtClean="0"/>
              <a:t>Change in Ground Water Levels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2197" y="559117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559117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2030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5591175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2010</a:t>
            </a:r>
            <a:endParaRPr lang="en-US" dirty="0"/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W/ Package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5591175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2030</a:t>
            </a:r>
            <a:endParaRPr lang="en-US" dirty="0"/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W/ Package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98" y="1655674"/>
            <a:ext cx="2226785" cy="393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217" y="1600200"/>
            <a:ext cx="2302722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9891" y="1659255"/>
            <a:ext cx="2275909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0200"/>
            <a:ext cx="2194560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1" y="5867400"/>
            <a:ext cx="692332" cy="92426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495800" y="1278493"/>
            <a:ext cx="0" cy="47413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1202131"/>
            <a:ext cx="7239000" cy="0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72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</TotalTime>
  <Words>153</Words>
  <Application>Microsoft Office PowerPoint</Application>
  <PresentationFormat>On-screen Show (4:3)</PresentationFormat>
  <Paragraphs>46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Sustainability of the Upper San Pedro River due to Climate and Population Variability </vt:lpstr>
      <vt:lpstr>Special Thanks to:</vt:lpstr>
      <vt:lpstr>Upper San Pedro River Location</vt:lpstr>
      <vt:lpstr>Problem Statement</vt:lpstr>
      <vt:lpstr>USPP Decision Support System</vt:lpstr>
      <vt:lpstr>Support System Aspects</vt:lpstr>
      <vt:lpstr>Location</vt:lpstr>
      <vt:lpstr>Population</vt:lpstr>
      <vt:lpstr>Change in Ground Water Levels</vt:lpstr>
      <vt:lpstr>Climate Variability</vt:lpstr>
      <vt:lpstr>Spanish Model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of the Upper San Pedro River due to Climate and Population Variability</dc:title>
  <dc:creator>Corporate Edition</dc:creator>
  <cp:lastModifiedBy> Martha Mosqueda</cp:lastModifiedBy>
  <cp:revision>55</cp:revision>
  <dcterms:created xsi:type="dcterms:W3CDTF">2010-04-06T00:28:46Z</dcterms:created>
  <dcterms:modified xsi:type="dcterms:W3CDTF">2010-04-12T23:56:39Z</dcterms:modified>
</cp:coreProperties>
</file>